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4" r:id="rId6"/>
    <p:sldId id="263" r:id="rId7"/>
    <p:sldId id="262" r:id="rId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24E"/>
    <a:srgbClr val="00C800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>
        <p:scale>
          <a:sx n="157" d="100"/>
          <a:sy n="157" d="100"/>
        </p:scale>
        <p:origin x="-294" y="-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5B91-2F5C-429D-94EF-D0BC8AC383B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95388"/>
            <a:ext cx="7772400" cy="92067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3D424E"/>
                </a:solidFill>
                <a:latin typeface="DINPro-Regular" pitchFamily="50" charset="0"/>
              </a:rPr>
              <a:t>ПРЕЗЕНТАЦИЯ ПРОЕКТА</a:t>
            </a:r>
            <a:br>
              <a:rPr lang="ru-RU" sz="2000" dirty="0" smtClean="0">
                <a:solidFill>
                  <a:srgbClr val="3D424E"/>
                </a:solidFill>
                <a:latin typeface="DINPro-Regular" pitchFamily="50" charset="0"/>
              </a:rPr>
            </a:br>
            <a:r>
              <a:rPr lang="ru-RU" sz="2000" dirty="0">
                <a:solidFill>
                  <a:srgbClr val="3D424E"/>
                </a:solidFill>
                <a:latin typeface="DINPro-Bold" pitchFamily="50" charset="0"/>
              </a:rPr>
              <a:t>«Обустройство пешеходной зоны по адресу </a:t>
            </a:r>
            <a:r>
              <a:rPr lang="ru-RU" sz="2000" dirty="0" err="1">
                <a:solidFill>
                  <a:srgbClr val="3D424E"/>
                </a:solidFill>
                <a:latin typeface="DINPro-Bold" pitchFamily="50" charset="0"/>
              </a:rPr>
              <a:t>г.п</a:t>
            </a:r>
            <a:r>
              <a:rPr lang="ru-RU" sz="2000" dirty="0">
                <a:solidFill>
                  <a:srgbClr val="3D424E"/>
                </a:solidFill>
                <a:latin typeface="DINPro-Bold" pitchFamily="50" charset="0"/>
              </a:rPr>
              <a:t>. Таёжный, ул. Коммунистическая»</a:t>
            </a:r>
            <a:endParaRPr lang="ru-RU" sz="2000" dirty="0">
              <a:solidFill>
                <a:srgbClr val="3D424E"/>
              </a:solidFill>
              <a:latin typeface="DINPro-Regular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47516"/>
            <a:ext cx="6400800" cy="131445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Городское поселение Таёжный, Советский район</a:t>
            </a:r>
          </a:p>
          <a:p>
            <a:r>
              <a:rPr lang="ru-RU" sz="1800" dirty="0" smtClean="0">
                <a:solidFill>
                  <a:srgbClr val="3D424E"/>
                </a:solidFill>
                <a:latin typeface="DINPro-Regular" pitchFamily="50" charset="0"/>
                <a:ea typeface="+mj-ea"/>
                <a:cs typeface="+mj-cs"/>
              </a:rPr>
              <a:t>Ханты-Мансийский автономный округ - Югра</a:t>
            </a:r>
            <a:endParaRPr lang="ru-RU" sz="1800" dirty="0">
              <a:solidFill>
                <a:srgbClr val="3D424E"/>
              </a:solidFill>
              <a:latin typeface="DINPro-Regular" pitchFamily="50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104" y="1"/>
            <a:ext cx="1419621" cy="14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699792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HP-PC\AppData\Local\Temp\7zEC2BE6C58\Логотип.jpg"/>
          <p:cNvPicPr>
            <a:picLocks noChangeAspect="1" noChangeArrowheads="1"/>
          </p:cNvPicPr>
          <p:nvPr/>
        </p:nvPicPr>
        <p:blipFill>
          <a:blip r:embed="rId4" cstate="print"/>
          <a:srcRect l="7143" t="14286" r="7143" b="14286"/>
          <a:stretch>
            <a:fillRect/>
          </a:stretch>
        </p:blipFill>
        <p:spPr bwMode="auto">
          <a:xfrm>
            <a:off x="7377952" y="303328"/>
            <a:ext cx="1339552" cy="1116293"/>
          </a:xfrm>
          <a:prstGeom prst="rect">
            <a:avLst/>
          </a:prstGeom>
          <a:noFill/>
        </p:spPr>
      </p:pic>
      <p:pic>
        <p:nvPicPr>
          <p:cNvPr id="4" name="Picture 4" descr="Герб Ханты-Мансийского автономного округа — Югры — Википед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742" y="339502"/>
            <a:ext cx="720080" cy="8352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99104" y="4361966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D424E"/>
                </a:solidFill>
                <a:latin typeface="DINPro-Regular" pitchFamily="50" charset="0"/>
              </a:rPr>
              <a:t>#</a:t>
            </a:r>
            <a:r>
              <a:rPr lang="ru-RU" dirty="0" err="1" smtClean="0">
                <a:solidFill>
                  <a:srgbClr val="3D424E"/>
                </a:solidFill>
                <a:latin typeface="DINPro-Regular" pitchFamily="50" charset="0"/>
              </a:rPr>
              <a:t>городаменяютсядлянас</a:t>
            </a:r>
            <a:endParaRPr lang="ru-RU" dirty="0"/>
          </a:p>
        </p:txBody>
      </p:sp>
      <p:pic>
        <p:nvPicPr>
          <p:cNvPr id="10" name="Рисунок 9" descr="на штампи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0362" y="339502"/>
            <a:ext cx="560705" cy="81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ОБЩАЯ ИНФОРМАЦИЯ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НАЗВАНИЕ ПРОЕКТА: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Обустройство пешеходной зоны по адресу </a:t>
            </a:r>
            <a:r>
              <a:rPr lang="ru-RU" sz="1400" dirty="0" err="1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г.п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Таёжный, ул.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Коммунистическая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МЕСТОПОЛОЖЕНИЕ: </a:t>
            </a:r>
            <a:r>
              <a:rPr lang="ru-RU" sz="140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улица </a:t>
            </a:r>
            <a:r>
              <a:rPr lang="ru-RU" sz="140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Коммунистическая, </a:t>
            </a:r>
            <a:r>
              <a:rPr lang="ru-RU" sz="1400" dirty="0" err="1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г.п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 Таёжный, Советский район,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Ханты-Мансийский автономный округ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– Югра (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район от здания школы до здания дома культуры)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ИНФОРМАЦИЯ ПО ТЕКУЩЕМУ ИСПОЛЬЗОВАНИЮ: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данный участок общественного пространства расположен в центральной части поселения и используется для пеших прогулок большим количеством жителей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ОБОСНОВАНИЕ НЕОБХОДИМОСТИ БЛАГОУСТРОЙСТВА: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Актуальность реализация данного проекта обусловлена, прежде всего, высокой степенью посещаемости жителями данного общественного участка поселения и соответствующей необходимостью повышения эстетического вида городского поселения Таёжный. Проект включает в себя укладку тротуарной плитки, уличных цветников и вазонов, малых архитектурных форм, световых консолей, видеонаблюдения.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Основная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цель проекта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–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комплексное развитие и благоустройство поселения, направленное на улучшение его внешнего облика и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создание максимально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благоприятных, комфортных условий для проживания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жителей городского поселения Таёжный. </a:t>
            </a: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СИТУАЦИОННЫЙ ПЛАН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859" y="999179"/>
            <a:ext cx="5853215" cy="3990659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3355" y="1049680"/>
            <a:ext cx="2664475" cy="3940157"/>
          </a:xfrm>
        </p:spPr>
        <p:txBody>
          <a:bodyPr>
            <a:normAutofit lnSpcReduction="10000"/>
          </a:bodyPr>
          <a:lstStyle/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Улица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Коммунистическая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расположена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центре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поселка. 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just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Предусматривается:</a:t>
            </a:r>
          </a:p>
          <a:p>
            <a:pPr marL="0" lvl="1" algn="just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285750" lvl="1" indent="-285750" algn="just">
              <a:spcBef>
                <a:spcPct val="0"/>
              </a:spcBef>
              <a:buFontTx/>
              <a:buChar char="-"/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укладку тротуарной плитки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;</a:t>
            </a:r>
          </a:p>
          <a:p>
            <a:pPr marL="285750" lvl="1" indent="-285750" algn="just">
              <a:spcBef>
                <a:spcPct val="0"/>
              </a:spcBef>
              <a:buFontTx/>
              <a:buChar char="-"/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устройство пандусов на пересечениях тротуаров с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проездами;</a:t>
            </a: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285750" lvl="1" indent="-285750" algn="just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установка уличных цветников и вазонов;</a:t>
            </a:r>
          </a:p>
          <a:p>
            <a:pPr marL="285750" lvl="1" indent="-285750" algn="just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установка скамеек и урн;</a:t>
            </a:r>
          </a:p>
          <a:p>
            <a:pPr marL="285750" lvl="1" indent="-285750" algn="just">
              <a:spcBef>
                <a:spcPct val="0"/>
              </a:spcBef>
              <a:buFontTx/>
              <a:buChar char="-"/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установка световых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консолей на опоры освещения;</a:t>
            </a:r>
          </a:p>
          <a:p>
            <a:pPr marL="285750" lvl="1" indent="-285750" algn="just">
              <a:spcBef>
                <a:spcPct val="0"/>
              </a:spcBef>
              <a:buFontTx/>
              <a:buChar char="-"/>
            </a:pP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установка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видеонаблюдения.</a:t>
            </a:r>
          </a:p>
          <a:p>
            <a:pPr marL="285750" lvl="1" indent="-285750" algn="just">
              <a:spcBef>
                <a:spcPct val="0"/>
              </a:spcBef>
              <a:buFontTx/>
              <a:buChar char="-"/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285750" lvl="1" indent="-285750" algn="just">
              <a:spcBef>
                <a:spcPct val="0"/>
              </a:spcBef>
              <a:buFontTx/>
              <a:buChar char="-"/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285750" lvl="1" indent="-285750" algn="just">
              <a:spcBef>
                <a:spcPct val="0"/>
              </a:spcBef>
              <a:buFontTx/>
              <a:buChar char="-"/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171450" lvl="1" indent="-171450" algn="just">
              <a:spcBef>
                <a:spcPct val="0"/>
              </a:spcBef>
              <a:buFontTx/>
              <a:buChar char="-"/>
            </a:pPr>
            <a:endParaRPr lang="ru-RU" sz="1200" dirty="0">
              <a:solidFill>
                <a:schemeClr val="tx1"/>
              </a:solidFill>
              <a:latin typeface="Cera Pro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65" y="1017346"/>
            <a:ext cx="4404671" cy="390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62024" y="1532074"/>
            <a:ext cx="605563" cy="944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34198" y="2537308"/>
            <a:ext cx="543268" cy="8659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57928" y="3509020"/>
            <a:ext cx="457200" cy="7541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ФОТОФИКСАЦИЯ СУЩЕСТВУЮЩЕЙ СИТУАЦИИ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088801"/>
            <a:ext cx="2636931" cy="1001486"/>
          </a:xfrm>
        </p:spPr>
        <p:txBody>
          <a:bodyPr>
            <a:noAutofit/>
          </a:bodyPr>
          <a:lstStyle/>
          <a:p>
            <a:r>
              <a:rPr lang="ru-RU" sz="1100" dirty="0" err="1">
                <a:solidFill>
                  <a:srgbClr val="3D424E"/>
                </a:solidFill>
                <a:latin typeface="Cera Pro" pitchFamily="2" charset="0"/>
              </a:rPr>
              <a:t>Травмоопасные</a:t>
            </a:r>
            <a:r>
              <a:rPr lang="ru-RU" sz="1100" dirty="0">
                <a:solidFill>
                  <a:srgbClr val="3D424E"/>
                </a:solidFill>
                <a:latin typeface="Cera Pro" pitchFamily="2" charset="0"/>
              </a:rPr>
              <a:t> спуски и подъёмы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9"/>
            <a:ext cx="2636931" cy="1730090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8"/>
            <a:ext cx="2636931" cy="1763594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7"/>
            <a:ext cx="2636931" cy="176359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3243622" y="3138978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183541" y="3141140"/>
            <a:ext cx="2636931" cy="1001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100" dirty="0">
                <a:solidFill>
                  <a:srgbClr val="3D424E"/>
                </a:solidFill>
                <a:latin typeface="Cera Pro" pitchFamily="2" charset="0"/>
              </a:rPr>
              <a:t>Неблагоприятные условия для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1100" dirty="0" smtClean="0">
                <a:solidFill>
                  <a:srgbClr val="3D424E"/>
                </a:solidFill>
                <a:latin typeface="Cera Pro" pitchFamily="2" charset="0"/>
              </a:rPr>
              <a:t>пешеходов</a:t>
            </a: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4" name="Picture 2" descr="D:\Таежный\КГС\2021\фото\ул.Коммунистическая\IMG-20200428-WA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7" y="1265549"/>
            <a:ext cx="2391972" cy="16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Таежный\КГС\2021\фото\ул.Коммунистическая\IMG-20200428-WA0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74" y="1284555"/>
            <a:ext cx="2251228" cy="16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Таежный\КГС\2021\фото\ул.Коммунистическая\IMG-20200428-WA0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2048" y="1269274"/>
            <a:ext cx="2114834" cy="17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ОПИСАНИЕ КОНЦЕПТУАЛЬНЫХ И ПРОЕКТНЫХ РЕШЕНИЙ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2"/>
            <a:ext cx="8496944" cy="3598486"/>
          </a:xfrm>
        </p:spPr>
        <p:txBody>
          <a:bodyPr>
            <a:normAutofit fontScale="92500" lnSpcReduction="10000"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b="1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КОНЦЕПТУАЛЬНАЯ ИДЕЯ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: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комплексное развитие и благоустройство поселения, направленное на улучшение его внешнего облика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и создание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максимально благоприятных, комфортных условий для проживания жителей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городского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поселения Таёжный.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b="1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ПРОЕКТНЫЕ РЕШЕНИЯ: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Устройство тротуара из плитки,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устройство пандусов на пересечениях тротуаров с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проездами, оборудование мест отдыха, установка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уличных цветников и вазонов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, световых 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консолей, 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видеонаблюдения</a:t>
            </a:r>
            <a:r>
              <a:rPr lang="ru-RU" sz="1400" dirty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.</a:t>
            </a: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b="1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Основные технико-экономические показатели: </a:t>
            </a:r>
          </a:p>
          <a:p>
            <a:pPr marL="0" lvl="1" algn="l">
              <a:spcBef>
                <a:spcPct val="0"/>
              </a:spcBef>
            </a:pPr>
            <a:endParaRPr lang="ru-RU" sz="1400" b="1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b="1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СРОКИ РЕАЛИЗАЦИИ</a:t>
            </a:r>
            <a:r>
              <a:rPr lang="ru-RU" sz="1400" dirty="0" smtClean="0">
                <a:solidFill>
                  <a:srgbClr val="3D424E"/>
                </a:solidFill>
                <a:latin typeface="Cera Pro" pitchFamily="2" charset="0"/>
                <a:cs typeface="Calibri Light" panose="020F0302020204030204" pitchFamily="34" charset="0"/>
              </a:rPr>
              <a:t>: августа 2022 года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538953"/>
              </p:ext>
            </p:extLst>
          </p:nvPr>
        </p:nvGraphicFramePr>
        <p:xfrm>
          <a:off x="455906" y="2435838"/>
          <a:ext cx="6391275" cy="15186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30056"/>
                <a:gridCol w="3961219"/>
              </a:tblGrid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Тротуар из плитки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300,0 </a:t>
                      </a:r>
                      <a:r>
                        <a:rPr lang="ru-RU" sz="1200" dirty="0" err="1">
                          <a:effectLst/>
                        </a:rPr>
                        <a:t>кв.м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Видеонаблюдения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 камеры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Световые консоли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 шт.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Малые архитектурные формы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Скамейка </a:t>
                      </a:r>
                      <a:r>
                        <a:rPr lang="ru-RU" sz="1200" dirty="0">
                          <a:effectLst/>
                        </a:rPr>
                        <a:t>со спинкой </a:t>
                      </a:r>
                      <a:r>
                        <a:rPr lang="ru-RU" sz="1200" dirty="0" smtClean="0">
                          <a:effectLst/>
                        </a:rPr>
                        <a:t>3шт., </a:t>
                      </a:r>
                      <a:r>
                        <a:rPr lang="ru-RU" sz="1200" dirty="0">
                          <a:effectLst/>
                        </a:rPr>
                        <a:t>урна </a:t>
                      </a:r>
                      <a:r>
                        <a:rPr lang="ru-RU" sz="1200" dirty="0" smtClean="0">
                          <a:effectLst/>
                        </a:rPr>
                        <a:t>3 </a:t>
                      </a:r>
                      <a:r>
                        <a:rPr lang="ru-RU" sz="1200" dirty="0">
                          <a:effectLst/>
                        </a:rPr>
                        <a:t>шт</a:t>
                      </a:r>
                      <a:r>
                        <a:rPr lang="ru-RU" sz="1200" dirty="0" smtClean="0">
                          <a:effectLst/>
                        </a:rPr>
                        <a:t>., декоративные вазоны 4ш.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70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ВИЗУАЛЬНЫЕ ОБРАЗЫ И СХЕМЫ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0394" y="1162680"/>
            <a:ext cx="4347941" cy="2652366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53669" y="1156625"/>
            <a:ext cx="4057271" cy="2652366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Таежный\КГС\2022\г.п.Таежный Размещение на портале открытый регион\Общественная территория г.п. Таёжный, ул. Коммунистическая\фото\ул. Коммунистическая территория для благоустройства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3" y="1212036"/>
            <a:ext cx="2022579" cy="25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Таежный\КГС\2022\г.п.Таежный Размещение на портале открытый регион\Общественная территория г.п. Таёжный, ул. Коммунистическая\фото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19" y="1225057"/>
            <a:ext cx="2107357" cy="14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Таежный\КГС\2022\г.п.Таежный Размещение на портале открытый регион\Общественная территория г.п. Таёжный, ул. Коммунистическая\фото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18" y="2449097"/>
            <a:ext cx="2107357" cy="130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Таежный\КГС\2022\г.п.Таежный Размещение на портале открытый регион\Общественная территория г.п. Таёжный, ул. Коммунистическая\фото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70" y="1303321"/>
            <a:ext cx="3444982" cy="229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Таежный\КГС\2022\г.п.Таежный Размещение на портале открытый регион\Общественная территория г.п. Таёжный, ул. Коммунистическая\фото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83" y="1303322"/>
            <a:ext cx="2112891" cy="22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72014"/>
          <a:stretch>
            <a:fillRect/>
          </a:stretch>
        </p:blipFill>
        <p:spPr bwMode="auto">
          <a:xfrm>
            <a:off x="1" y="0"/>
            <a:ext cx="755575" cy="12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3D424E"/>
                </a:solidFill>
                <a:latin typeface="DINPro-Medium" pitchFamily="50" charset="0"/>
              </a:rPr>
              <a:t>ФИНАНСИРОВАНИЕ</a:t>
            </a:r>
            <a:endParaRPr lang="ru-RU" sz="1800" dirty="0">
              <a:solidFill>
                <a:srgbClr val="3D424E"/>
              </a:solidFill>
              <a:latin typeface="DINPro-Medium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7"/>
            <a:ext cx="3432043" cy="3586429"/>
          </a:xfrm>
        </p:spPr>
        <p:txBody>
          <a:bodyPr>
            <a:normAutofit/>
          </a:bodyPr>
          <a:lstStyle/>
          <a:p>
            <a:pPr marL="342900" algn="just">
              <a:lnSpc>
                <a:spcPct val="150000"/>
              </a:lnSpc>
              <a:spcBef>
                <a:spcPts val="0"/>
              </a:spcBef>
            </a:pPr>
            <a:r>
              <a:rPr lang="ru-RU" sz="1200" dirty="0">
                <a:solidFill>
                  <a:srgbClr val="3D424E"/>
                </a:solidFill>
                <a:latin typeface="Cera Pro" pitchFamily="2" charset="0"/>
              </a:rPr>
              <a:t>Финансирование проекта «</a:t>
            </a:r>
            <a:r>
              <a:rPr lang="ru-RU" sz="1200" dirty="0" smtClean="0">
                <a:solidFill>
                  <a:srgbClr val="3D424E"/>
                </a:solidFill>
                <a:latin typeface="Cera Pro" pitchFamily="2" charset="0"/>
              </a:rPr>
              <a:t>Обустройство пешеходной </a:t>
            </a:r>
            <a:r>
              <a:rPr lang="ru-RU" sz="1200" dirty="0">
                <a:solidFill>
                  <a:srgbClr val="3D424E"/>
                </a:solidFill>
                <a:latin typeface="Cera Pro" pitchFamily="2" charset="0"/>
              </a:rPr>
              <a:t>зоны по адресу </a:t>
            </a:r>
            <a:r>
              <a:rPr lang="ru-RU" sz="1200" dirty="0" err="1">
                <a:solidFill>
                  <a:srgbClr val="3D424E"/>
                </a:solidFill>
                <a:latin typeface="Cera Pro" pitchFamily="2" charset="0"/>
              </a:rPr>
              <a:t>г.п</a:t>
            </a:r>
            <a:r>
              <a:rPr lang="ru-RU" sz="1200" dirty="0">
                <a:solidFill>
                  <a:srgbClr val="3D424E"/>
                </a:solidFill>
                <a:latin typeface="Cera Pro" pitchFamily="2" charset="0"/>
              </a:rPr>
              <a:t>. Таёжный, ул. Коммунистическая» будет </a:t>
            </a:r>
            <a:r>
              <a:rPr lang="ru-RU" sz="1200" dirty="0" smtClean="0">
                <a:solidFill>
                  <a:srgbClr val="3D424E"/>
                </a:solidFill>
                <a:latin typeface="Cera Pro" pitchFamily="2" charset="0"/>
              </a:rPr>
              <a:t>осуществляться в </a:t>
            </a:r>
            <a:r>
              <a:rPr lang="ru-RU" sz="1200" dirty="0">
                <a:solidFill>
                  <a:srgbClr val="3D424E"/>
                </a:solidFill>
                <a:latin typeface="Cera Pro" pitchFamily="2" charset="0"/>
              </a:rPr>
              <a:t>рамках программы «Формирование комфортной городской среды на территории городского поселения Таёжный».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11639"/>
              </p:ext>
            </p:extLst>
          </p:nvPr>
        </p:nvGraphicFramePr>
        <p:xfrm>
          <a:off x="323528" y="1225057"/>
          <a:ext cx="4909457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429657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Источник финансирования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Объем,</a:t>
                      </a:r>
                      <a:endParaRPr lang="ru-RU" sz="1400" baseline="0" dirty="0" smtClean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тыс. руб.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Доля в общем объеме,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%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623,0,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35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Региональный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979,00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55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Муниципальный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178,00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Внебюджетные источники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0,00 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Средства граждан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0,00 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Итого: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Cera Pro" pitchFamily="2" charset="0"/>
                        </a:rPr>
                        <a:t>1780,00</a:t>
                      </a:r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3D424E"/>
                        </a:solidFill>
                        <a:latin typeface="Cera Pro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КГ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ФКГС</Template>
  <TotalTime>609</TotalTime>
  <Words>406</Words>
  <Application>Microsoft Office PowerPoint</Application>
  <PresentationFormat>Экран (16:9)</PresentationFormat>
  <Paragraphs>82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ФКГС</vt:lpstr>
      <vt:lpstr>ПРЕЗЕНТАЦИЯ ПРОЕКТА «Обустройство пешеходной зоны по адресу г.п. Таёжный, ул. Коммунистическая»</vt:lpstr>
      <vt:lpstr>ОБЩАЯ ИНФОРМАЦИЯ</vt:lpstr>
      <vt:lpstr>СИТУАЦИОННЫЙ ПЛАН</vt:lpstr>
      <vt:lpstr>ФОТОФИКСАЦИЯ СУЩЕСТВУЮЩЕЙ СИТУАЦИИ</vt:lpstr>
      <vt:lpstr>ОПИСАНИЕ КОНЦЕПТУАЛЬНЫХ И ПРОЕКТНЫХ РЕШЕНИЙ</vt:lpstr>
      <vt:lpstr>ВИЗУАЛЬНЫЕ ОБРАЗЫ И СХЕМЫ</vt:lpstr>
      <vt:lpstr>ФИНАНСИРОВАНИЕ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ZAM</cp:lastModifiedBy>
  <cp:revision>64</cp:revision>
  <cp:lastPrinted>2021-01-27T07:09:29Z</cp:lastPrinted>
  <dcterms:created xsi:type="dcterms:W3CDTF">2020-06-29T06:13:42Z</dcterms:created>
  <dcterms:modified xsi:type="dcterms:W3CDTF">2021-01-27T11:11:19Z</dcterms:modified>
</cp:coreProperties>
</file>